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11" r:id="rId3"/>
    <p:sldId id="312" r:id="rId4"/>
    <p:sldId id="314" r:id="rId5"/>
    <p:sldId id="277" r:id="rId6"/>
    <p:sldId id="316" r:id="rId7"/>
    <p:sldId id="319" r:id="rId8"/>
    <p:sldId id="318" r:id="rId9"/>
    <p:sldId id="315" r:id="rId10"/>
    <p:sldId id="320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9C9"/>
    <a:srgbClr val="D2ECB6"/>
    <a:srgbClr val="E6AF00"/>
    <a:srgbClr val="FFEEB9"/>
    <a:srgbClr val="5DD5FF"/>
    <a:srgbClr val="F9B073"/>
    <a:srgbClr val="FF7575"/>
    <a:srgbClr val="00DE64"/>
    <a:srgbClr val="FFA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80" autoAdjust="0"/>
  </p:normalViewPr>
  <p:slideViewPr>
    <p:cSldViewPr>
      <p:cViewPr varScale="1">
        <p:scale>
          <a:sx n="111" d="100"/>
          <a:sy n="111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9.4014982502188107E-2"/>
          <c:y val="6.4595427948966652E-2"/>
          <c:w val="0.79236690726159231"/>
          <c:h val="0.656421397830031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РБ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4"/>
              <c:layout>
                <c:manualLayout>
                  <c:x val="-5.6179775280898875E-3"/>
                  <c:y val="-2.5052192066805975E-2"/>
                </c:manualLayout>
              </c:layout>
              <c:showVal val="1"/>
            </c:dLbl>
            <c:dLbl>
              <c:idx val="5"/>
              <c:layout>
                <c:manualLayout>
                  <c:x val="-8.4269662921348746E-3"/>
                  <c:y val="-2.5052192066805975E-2"/>
                </c:manualLayout>
              </c:layout>
              <c:showVal val="1"/>
            </c:dLbl>
            <c:dLbl>
              <c:idx val="6"/>
              <c:layout>
                <c:manualLayout>
                  <c:x val="-9.8314606741573812E-3"/>
                  <c:y val="-4.5929018789143947E-2"/>
                </c:manualLayout>
              </c:layout>
              <c:showVal val="1"/>
            </c:dLbl>
            <c:dLbl>
              <c:idx val="7"/>
              <c:layout>
                <c:manualLayout>
                  <c:x val="-4.2134831460674173E-3"/>
                  <c:y val="-2.9227557411273825E-2"/>
                </c:manualLayout>
              </c:layout>
              <c:showVal val="1"/>
            </c:dLbl>
            <c:dLbl>
              <c:idx val="9"/>
              <c:layout>
                <c:manualLayout>
                  <c:x val="-8.4269662921348746E-3"/>
                  <c:y val="-5.0104384133612116E-2"/>
                </c:manualLayout>
              </c:layout>
              <c:showVal val="1"/>
            </c:dLbl>
            <c:dLbl>
              <c:idx val="10"/>
              <c:layout>
                <c:manualLayout>
                  <c:x val="-1.123595505617978E-2"/>
                  <c:y val="-3.3402922755741214E-2"/>
                </c:manualLayout>
              </c:layout>
              <c:showVal val="1"/>
            </c:dLbl>
            <c:dLbl>
              <c:idx val="11"/>
              <c:layout>
                <c:manualLayout>
                  <c:x val="-1.2640449438202387E-2"/>
                  <c:y val="-5.8455114822547331E-2"/>
                </c:manualLayout>
              </c:layout>
              <c:showVal val="1"/>
            </c:dLbl>
            <c:dLbl>
              <c:idx val="12"/>
              <c:layout>
                <c:manualLayout>
                  <c:x val="-1.5449438202247317E-2"/>
                  <c:y val="-3.757828810020885E-2"/>
                </c:manualLayout>
              </c:layout>
              <c:showVal val="1"/>
            </c:dLbl>
            <c:dLbl>
              <c:idx val="13"/>
              <c:layout>
                <c:manualLayout>
                  <c:x val="-2.5280898876404796E-2"/>
                  <c:y val="5.4279749478079245E-2"/>
                </c:manualLayout>
              </c:layout>
              <c:showVal val="1"/>
            </c:dLbl>
            <c:dLbl>
              <c:idx val="14"/>
              <c:layout>
                <c:manualLayout>
                  <c:x val="-1.9662921348314853E-2"/>
                  <c:y val="-3.3402922755741214E-2"/>
                </c:manualLayout>
              </c:layout>
              <c:showVal val="1"/>
            </c:dLbl>
            <c:dLbl>
              <c:idx val="15"/>
              <c:layout>
                <c:manualLayout>
                  <c:x val="-2.1067415730336981E-2"/>
                  <c:y val="3.8642813098438041E-2"/>
                </c:manualLayout>
              </c:layout>
              <c:showVal val="1"/>
            </c:dLbl>
            <c:dLbl>
              <c:idx val="16"/>
              <c:layout>
                <c:manualLayout>
                  <c:x val="-2.8089887640449493E-2"/>
                  <c:y val="3.7914645637834692E-2"/>
                </c:manualLayout>
              </c:layout>
              <c:showVal val="1"/>
            </c:dLbl>
            <c:txPr>
              <a:bodyPr/>
              <a:lstStyle/>
              <a:p>
                <a:pPr>
                  <a:defRPr sz="500" b="1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2014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 formatCode="0.00">
                  <c:v>19.100000000000001</c:v>
                </c:pt>
                <c:pt idx="1">
                  <c:v>17.8</c:v>
                </c:pt>
                <c:pt idx="2">
                  <c:v>18.8</c:v>
                </c:pt>
                <c:pt idx="3">
                  <c:v>16.3</c:v>
                </c:pt>
                <c:pt idx="4">
                  <c:v>14.3</c:v>
                </c:pt>
                <c:pt idx="5">
                  <c:v>13.7</c:v>
                </c:pt>
                <c:pt idx="6">
                  <c:v>12.7</c:v>
                </c:pt>
                <c:pt idx="7">
                  <c:v>12.5</c:v>
                </c:pt>
                <c:pt idx="8">
                  <c:v>11.4</c:v>
                </c:pt>
                <c:pt idx="9">
                  <c:v>8.6</c:v>
                </c:pt>
                <c:pt idx="10">
                  <c:v>9</c:v>
                </c:pt>
                <c:pt idx="11">
                  <c:v>7.2</c:v>
                </c:pt>
                <c:pt idx="12">
                  <c:v>8.3000000000000007</c:v>
                </c:pt>
                <c:pt idx="13">
                  <c:v>8.3000000000000007</c:v>
                </c:pt>
                <c:pt idx="14">
                  <c:v>8.4</c:v>
                </c:pt>
                <c:pt idx="15">
                  <c:v>6.4</c:v>
                </c:pt>
                <c:pt idx="16">
                  <c:v>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66FF"/>
                </a:solidFill>
              </a:ln>
            </c:spPr>
          </c:marker>
          <c:dLbls>
            <c:dLbl>
              <c:idx val="13"/>
              <c:layout>
                <c:manualLayout>
                  <c:x val="0"/>
                  <c:y val="-0.10438413361169099"/>
                </c:manualLayout>
              </c:layout>
              <c:dLblPos val="b"/>
              <c:showVal val="1"/>
            </c:dLbl>
            <c:dLbl>
              <c:idx val="15"/>
              <c:layout>
                <c:manualLayout>
                  <c:x val="1.4044943820223598E-3"/>
                  <c:y val="-0.11273486430062622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500" b="1" baseline="0">
                    <a:solidFill>
                      <a:srgbClr val="003399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2014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16.899999999999999</c:v>
                </c:pt>
                <c:pt idx="1">
                  <c:v>15.3</c:v>
                </c:pt>
                <c:pt idx="2">
                  <c:v>14.6</c:v>
                </c:pt>
                <c:pt idx="3">
                  <c:v>13.3</c:v>
                </c:pt>
                <c:pt idx="4">
                  <c:v>12.4</c:v>
                </c:pt>
                <c:pt idx="5">
                  <c:v>11.6</c:v>
                </c:pt>
                <c:pt idx="6">
                  <c:v>11</c:v>
                </c:pt>
                <c:pt idx="7">
                  <c:v>10.200000000000001</c:v>
                </c:pt>
                <c:pt idx="8">
                  <c:v>9.2000000000000011</c:v>
                </c:pt>
                <c:pt idx="9">
                  <c:v>8.5</c:v>
                </c:pt>
                <c:pt idx="10">
                  <c:v>8.2000000000000011</c:v>
                </c:pt>
                <c:pt idx="11">
                  <c:v>7.5</c:v>
                </c:pt>
                <c:pt idx="12">
                  <c:v>7.3</c:v>
                </c:pt>
                <c:pt idx="13">
                  <c:v>8.7000000000000011</c:v>
                </c:pt>
                <c:pt idx="14">
                  <c:v>8.2000000000000011</c:v>
                </c:pt>
                <c:pt idx="15">
                  <c:v>7.4</c:v>
                </c:pt>
                <c:pt idx="16">
                  <c:v>5.5</c:v>
                </c:pt>
              </c:numCache>
            </c:numRef>
          </c:val>
        </c:ser>
        <c:marker val="1"/>
        <c:axId val="84091264"/>
        <c:axId val="84092800"/>
      </c:lineChart>
      <c:catAx>
        <c:axId val="84091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84092800"/>
        <c:crosses val="autoZero"/>
        <c:auto val="1"/>
        <c:lblAlgn val="ctr"/>
        <c:lblOffset val="100"/>
      </c:catAx>
      <c:valAx>
        <c:axId val="84092800"/>
        <c:scaling>
          <c:orientation val="minMax"/>
          <c:min val="5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400"/>
            </a:pPr>
            <a:endParaRPr lang="ru-RU"/>
          </a:p>
        </c:txPr>
        <c:crossAx val="8409126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777178869603357"/>
          <c:y val="0.45450812613947139"/>
          <c:w val="0.10436987102099821"/>
          <c:h val="0.22371507567061769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>
              <a:defRPr sz="1300"/>
            </a:lvl1pPr>
          </a:lstStyle>
          <a:p>
            <a:fld id="{23E358E0-2839-47B1-A362-2F8663DAB019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017" tIns="48008" rIns="96017" bIns="48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>
              <a:defRPr sz="1300"/>
            </a:lvl1pPr>
          </a:lstStyle>
          <a:p>
            <a:fld id="{BA2DE4C8-23BE-4898-9E6B-78F07BCA5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4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300" dirty="0" smtClean="0"/>
              <a:t>Постановление Правительства Республики Бурятия  от 24.12.1999 г. № 465 «О создании государственного учреждения здравоохранения «Детская республиканская больница» (председатель Правительства РБ Агалов В.К.) 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1986 г. - Распоряжением Совета Министров РСФСР № 630-р утвержден титульный список проектно-изыскательских работ многопрофильной детской больницы на 300 коек и поликлиники на 360 посещений в г. Улан-Удэ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Проект разработан ОАО «</a:t>
            </a:r>
            <a:r>
              <a:rPr lang="ru-RU" sz="1300" dirty="0" err="1" smtClean="0"/>
              <a:t>Бурятгражданпроект</a:t>
            </a:r>
            <a:r>
              <a:rPr lang="ru-RU" sz="1300" dirty="0" smtClean="0"/>
              <a:t>», утвержден Советом министров РСФСР 01.06.1989 г., распоряжение №448-р (председатель Совмина РСФСР Власов А. В.)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1989 г. - Решением Совета министров </a:t>
            </a:r>
            <a:r>
              <a:rPr lang="ru-RU" sz="1300" dirty="0" err="1" smtClean="0"/>
              <a:t>Бур.АССР</a:t>
            </a:r>
            <a:r>
              <a:rPr lang="ru-RU" sz="1300" dirty="0" smtClean="0"/>
              <a:t> начато строительство больницы. Заказчик Государственный комитет по строительству и жилищной политике Бур. АССР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06.08.1989 г.  - заключение </a:t>
            </a:r>
            <a:r>
              <a:rPr lang="ru-RU" sz="1300" dirty="0" err="1" smtClean="0"/>
              <a:t>Главгосэкспертизы</a:t>
            </a:r>
            <a:r>
              <a:rPr lang="ru-RU" sz="1300" dirty="0" smtClean="0"/>
              <a:t> Госстроя РСФСР №  10/240 на объект «Детская многопрофильная больница в   г.Улан-Удэ»</a:t>
            </a:r>
          </a:p>
          <a:p>
            <a:r>
              <a:rPr lang="ru-RU" sz="1300" dirty="0" smtClean="0"/>
              <a:t>1992 г. - строительство приостановлено из-за недостаточного финансирования 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1999 г. -  строительство возобновлено (I очередь) в рамках реализации постановления Правительства РБ и Правительства Москвы «О торгово-экономическом,  научно-техническом  и культурном сотрудничестве» от 04.05.1999 г. №388-179 (п.10 о строительстве детской многопрофильной больницы в г.Улан-Удэ), распоряжение Правительства РБ от 14.07.1999 г. № 714-р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Постановлением Правительства РФ от 19.03.2002 г. № 169   объект «Детская многопрофильная больница в г.Улан-Удэ» включен в ФЦП «Экономическое и социальное     развитие Дальнего Востока и Забайкалья на период до 2013 года»</a:t>
            </a:r>
          </a:p>
          <a:p>
            <a:endParaRPr lang="ru-RU" sz="1300" b="1" dirty="0" smtClean="0"/>
          </a:p>
          <a:p>
            <a:r>
              <a:rPr lang="en-US" sz="1300" b="1" dirty="0" smtClean="0"/>
              <a:t>I </a:t>
            </a:r>
            <a:r>
              <a:rPr lang="ru-RU" sz="1300" b="1" dirty="0" smtClean="0"/>
              <a:t>пусковой комплекс - </a:t>
            </a:r>
            <a:r>
              <a:rPr lang="ru-RU" sz="1300" dirty="0" smtClean="0"/>
              <a:t>1991 – 1999 гг.</a:t>
            </a:r>
          </a:p>
          <a:p>
            <a:r>
              <a:rPr lang="ru-RU" sz="1300" dirty="0" smtClean="0"/>
              <a:t>Консультативно-диагностический центр на 360 посещений в день </a:t>
            </a:r>
          </a:p>
          <a:p>
            <a:r>
              <a:rPr lang="ru-RU" sz="1300" dirty="0" smtClean="0"/>
              <a:t> </a:t>
            </a:r>
          </a:p>
          <a:p>
            <a:r>
              <a:rPr lang="en-US" sz="1300" b="1" dirty="0" smtClean="0"/>
              <a:t>II</a:t>
            </a:r>
            <a:r>
              <a:rPr lang="ru-RU" sz="1300" b="1" dirty="0" smtClean="0"/>
              <a:t> пусковой комплекс – </a:t>
            </a:r>
            <a:r>
              <a:rPr lang="ru-RU" sz="1300" dirty="0" smtClean="0"/>
              <a:t>2001 – 2004 г.г., 2007г. </a:t>
            </a:r>
          </a:p>
          <a:p>
            <a:r>
              <a:rPr lang="ru-RU" sz="1300" dirty="0" smtClean="0"/>
              <a:t>Стационарные корпуса «Б» и «В» </a:t>
            </a:r>
          </a:p>
          <a:p>
            <a:r>
              <a:rPr lang="ru-RU" sz="1300" dirty="0" smtClean="0"/>
              <a:t>соматические отделения: </a:t>
            </a:r>
          </a:p>
          <a:p>
            <a:r>
              <a:rPr lang="ru-RU" sz="1300" dirty="0" smtClean="0"/>
              <a:t>пульмонологическое - 30 коек</a:t>
            </a:r>
          </a:p>
          <a:p>
            <a:r>
              <a:rPr lang="ru-RU" sz="1300" dirty="0" smtClean="0"/>
              <a:t>онкологическое - 18 коек </a:t>
            </a:r>
          </a:p>
          <a:p>
            <a:r>
              <a:rPr lang="ru-RU" sz="1300" dirty="0" smtClean="0"/>
              <a:t>нефрологическое - 30 коек </a:t>
            </a:r>
          </a:p>
          <a:p>
            <a:r>
              <a:rPr lang="ru-RU" sz="1300" dirty="0" smtClean="0"/>
              <a:t>отделение анестезиологии - реанимации - 6 коек </a:t>
            </a:r>
          </a:p>
          <a:p>
            <a:r>
              <a:rPr lang="ru-RU" sz="1300" dirty="0" smtClean="0"/>
              <a:t>2 </a:t>
            </a:r>
            <a:r>
              <a:rPr lang="ru-RU" sz="1300" dirty="0" err="1" smtClean="0"/>
              <a:t>пристроя</a:t>
            </a:r>
            <a:r>
              <a:rPr lang="ru-RU" sz="1300" dirty="0" smtClean="0"/>
              <a:t> - биохимическая лаборатория и рентген-кабинет </a:t>
            </a:r>
          </a:p>
          <a:p>
            <a:r>
              <a:rPr lang="ru-RU" sz="1300" dirty="0" smtClean="0"/>
              <a:t> </a:t>
            </a:r>
          </a:p>
          <a:p>
            <a:r>
              <a:rPr lang="en-US" sz="1300" b="1" dirty="0" smtClean="0"/>
              <a:t>III </a:t>
            </a:r>
            <a:r>
              <a:rPr lang="ru-RU" sz="1300" b="1" dirty="0" smtClean="0"/>
              <a:t>пусковой комплекс </a:t>
            </a:r>
            <a:r>
              <a:rPr lang="ru-RU" sz="1300" dirty="0" smtClean="0"/>
              <a:t>– 2007 – 2010 гг. </a:t>
            </a:r>
          </a:p>
          <a:p>
            <a:r>
              <a:rPr lang="ru-RU" sz="1300" dirty="0" smtClean="0"/>
              <a:t>Пищеблок, цитоморфологическая и бактериологическая  лаборатории, 2 трансформаторные подстанции, кислородный концентратор, дизельная, вынос инженерных сетей </a:t>
            </a:r>
          </a:p>
          <a:p>
            <a:r>
              <a:rPr lang="ru-RU" sz="1300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E4C8-23BE-4898-9E6B-78F07BCA5D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300" dirty="0" smtClean="0"/>
              <a:t>Постановление Правительства Республики Бурятия  от 24.12.1999 г. № 465 «О создании государственного учреждения здравоохранения «Детская республиканская больница» (председатель Правительства РБ Агалов В.К.) 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1986 г. - Распоряжением Совета Министров РСФСР № 630-р утвержден титульный список проектно-изыскательских работ многопрофильной детской больницы на 300 коек и поликлиники на 360 посещений в г. Улан-Удэ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Проект разработан ОАО «</a:t>
            </a:r>
            <a:r>
              <a:rPr lang="ru-RU" sz="1300" dirty="0" err="1" smtClean="0"/>
              <a:t>Бурятгражданпроект</a:t>
            </a:r>
            <a:r>
              <a:rPr lang="ru-RU" sz="1300" dirty="0" smtClean="0"/>
              <a:t>», утвержден Советом министров РСФСР 01.06.1989 г., распоряжение №448-р (председатель Совмина РСФСР Власов А. В.)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1989 г. - Решением Совета министров </a:t>
            </a:r>
            <a:r>
              <a:rPr lang="ru-RU" sz="1300" dirty="0" err="1" smtClean="0"/>
              <a:t>Бур.АССР</a:t>
            </a:r>
            <a:r>
              <a:rPr lang="ru-RU" sz="1300" dirty="0" smtClean="0"/>
              <a:t> начато строительство больницы. Заказчик Государственный комитет по строительству и жилищной политике Бур. АССР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06.08.1989 г.  - заключение </a:t>
            </a:r>
            <a:r>
              <a:rPr lang="ru-RU" sz="1300" dirty="0" err="1" smtClean="0"/>
              <a:t>Главгосэкспертизы</a:t>
            </a:r>
            <a:r>
              <a:rPr lang="ru-RU" sz="1300" dirty="0" smtClean="0"/>
              <a:t> Госстроя РСФСР №  10/240 на объект «Детская многопрофильная больница в   г.Улан-Удэ»</a:t>
            </a:r>
          </a:p>
          <a:p>
            <a:r>
              <a:rPr lang="ru-RU" sz="1300" dirty="0" smtClean="0"/>
              <a:t>1992 г. - строительство приостановлено из-за недостаточного финансирования 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1999 г. -  строительство возобновлено (I очередь) в рамках реализации постановления Правительства РБ и Правительства Москвы «О торгово-экономическом,  научно-техническом  и культурном сотрудничестве» от 04.05.1999 г. №388-179 (п.10 о строительстве детской многопрофильной больницы в г.Улан-Удэ), распоряжение Правительства РБ от 14.07.1999 г. № 714-р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Постановлением Правительства РФ от 19.03.2002 г. № 169   объект «Детская многопрофильная больница в г.Улан-Удэ» включен в ФЦП «Экономическое и социальное     развитие Дальнего Востока и Забайкалья на период до 2013 года»</a:t>
            </a:r>
          </a:p>
          <a:p>
            <a:endParaRPr lang="ru-RU" sz="1300" b="1" dirty="0" smtClean="0"/>
          </a:p>
          <a:p>
            <a:r>
              <a:rPr lang="en-US" sz="1300" b="1" dirty="0" smtClean="0"/>
              <a:t>I </a:t>
            </a:r>
            <a:r>
              <a:rPr lang="ru-RU" sz="1300" b="1" dirty="0" smtClean="0"/>
              <a:t>пусковой комплекс - </a:t>
            </a:r>
            <a:r>
              <a:rPr lang="ru-RU" sz="1300" dirty="0" smtClean="0"/>
              <a:t>1991 – 1999 гг.</a:t>
            </a:r>
          </a:p>
          <a:p>
            <a:r>
              <a:rPr lang="ru-RU" sz="1300" dirty="0" smtClean="0"/>
              <a:t>Консультативно-диагностический центр на 360 посещений в день </a:t>
            </a:r>
          </a:p>
          <a:p>
            <a:r>
              <a:rPr lang="ru-RU" sz="1300" dirty="0" smtClean="0"/>
              <a:t> </a:t>
            </a:r>
          </a:p>
          <a:p>
            <a:r>
              <a:rPr lang="en-US" sz="1300" b="1" dirty="0" smtClean="0"/>
              <a:t>II</a:t>
            </a:r>
            <a:r>
              <a:rPr lang="ru-RU" sz="1300" b="1" dirty="0" smtClean="0"/>
              <a:t> пусковой комплекс – </a:t>
            </a:r>
            <a:r>
              <a:rPr lang="ru-RU" sz="1300" dirty="0" smtClean="0"/>
              <a:t>2001 – 2004 г.г., 2007г. </a:t>
            </a:r>
          </a:p>
          <a:p>
            <a:r>
              <a:rPr lang="ru-RU" sz="1300" dirty="0" smtClean="0"/>
              <a:t>Стационарные корпуса «Б» и «В» </a:t>
            </a:r>
          </a:p>
          <a:p>
            <a:r>
              <a:rPr lang="ru-RU" sz="1300" dirty="0" smtClean="0"/>
              <a:t>соматические отделения: </a:t>
            </a:r>
          </a:p>
          <a:p>
            <a:r>
              <a:rPr lang="ru-RU" sz="1300" dirty="0" smtClean="0"/>
              <a:t>пульмонологическое - 30 коек</a:t>
            </a:r>
          </a:p>
          <a:p>
            <a:r>
              <a:rPr lang="ru-RU" sz="1300" dirty="0" smtClean="0"/>
              <a:t>онкологическое - 18 коек </a:t>
            </a:r>
          </a:p>
          <a:p>
            <a:r>
              <a:rPr lang="ru-RU" sz="1300" dirty="0" smtClean="0"/>
              <a:t>нефрологическое - 30 коек </a:t>
            </a:r>
          </a:p>
          <a:p>
            <a:r>
              <a:rPr lang="ru-RU" sz="1300" dirty="0" smtClean="0"/>
              <a:t>отделение анестезиологии - реанимации - 6 коек </a:t>
            </a:r>
          </a:p>
          <a:p>
            <a:r>
              <a:rPr lang="ru-RU" sz="1300" dirty="0" smtClean="0"/>
              <a:t>2 </a:t>
            </a:r>
            <a:r>
              <a:rPr lang="ru-RU" sz="1300" dirty="0" err="1" smtClean="0"/>
              <a:t>пристроя</a:t>
            </a:r>
            <a:r>
              <a:rPr lang="ru-RU" sz="1300" dirty="0" smtClean="0"/>
              <a:t> - биохимическая лаборатория и рентген-кабинет </a:t>
            </a:r>
          </a:p>
          <a:p>
            <a:r>
              <a:rPr lang="ru-RU" sz="1300" dirty="0" smtClean="0"/>
              <a:t> </a:t>
            </a:r>
          </a:p>
          <a:p>
            <a:r>
              <a:rPr lang="en-US" sz="1300" b="1" dirty="0" smtClean="0"/>
              <a:t>III </a:t>
            </a:r>
            <a:r>
              <a:rPr lang="ru-RU" sz="1300" b="1" dirty="0" smtClean="0"/>
              <a:t>пусковой комплекс </a:t>
            </a:r>
            <a:r>
              <a:rPr lang="ru-RU" sz="1300" dirty="0" smtClean="0"/>
              <a:t>– 2007 – 2010 гг. </a:t>
            </a:r>
          </a:p>
          <a:p>
            <a:r>
              <a:rPr lang="ru-RU" sz="1300" dirty="0" smtClean="0"/>
              <a:t>Пищеблок, цитоморфологическая и бактериологическая  лаборатории, 2 трансформаторные подстанции, кислородный концентратор, дизельная, вынос инженерных сетей </a:t>
            </a:r>
          </a:p>
          <a:p>
            <a:r>
              <a:rPr lang="ru-RU" sz="1300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E4C8-23BE-4898-9E6B-78F07BCA5D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300" dirty="0" smtClean="0"/>
              <a:t>Развитие медицинской реабилитации, в том числе детей – актуальное направление развития здравоохранения</a:t>
            </a:r>
          </a:p>
          <a:p>
            <a:r>
              <a:rPr lang="ru-RU" sz="1300" dirty="0" smtClean="0"/>
              <a:t>Цель:  восстановление функции пораженного органа или системы, физического и психологического состояния ребенка настолько, чтобы он мог решать свои социальные проблемы, стал полноправным членом общества (ВОЗ) </a:t>
            </a:r>
          </a:p>
          <a:p>
            <a:r>
              <a:rPr lang="ru-RU" sz="1300" dirty="0" smtClean="0"/>
              <a:t> 	Задачи: </a:t>
            </a:r>
          </a:p>
          <a:p>
            <a:r>
              <a:rPr lang="ru-RU" sz="1300" dirty="0" smtClean="0"/>
              <a:t>- уменьшить риски развития инвалидизирующих осложнений и заболеваний</a:t>
            </a:r>
          </a:p>
          <a:p>
            <a:r>
              <a:rPr lang="ru-RU" sz="1300" dirty="0" smtClean="0"/>
              <a:t>- улучшить функциональные двигательные возможности</a:t>
            </a:r>
          </a:p>
          <a:p>
            <a:r>
              <a:rPr lang="ru-RU" sz="1300" dirty="0" smtClean="0"/>
              <a:t>- интегрировать детей - инвалидов в общеобразовательные учреждения, улучшить их бытовое самообслуживание, уменьшив нагрузку на социальные службы</a:t>
            </a:r>
          </a:p>
          <a:p>
            <a:r>
              <a:rPr lang="ru-RU" sz="1300" dirty="0" smtClean="0"/>
              <a:t>В настоящее время в республике отсутствует учреждение, оказывающее санаторно-курортную помощь детям</a:t>
            </a:r>
          </a:p>
          <a:p>
            <a:r>
              <a:rPr lang="ru-RU" sz="1300" dirty="0" smtClean="0"/>
              <a:t>В 2017 г.  распоряжением Правительства РБ от     №    ГАУЗ «ДРКБ» передано помещение и территория с Питателевским минеральным источником в с.Ильинка</a:t>
            </a:r>
          </a:p>
          <a:p>
            <a:r>
              <a:rPr lang="ru-RU" sz="1300" dirty="0" smtClean="0"/>
              <a:t>- открытие отделения детской медицинской реабилитации  на 20 коек</a:t>
            </a:r>
          </a:p>
          <a:p>
            <a:r>
              <a:rPr lang="ru-RU" sz="1300" dirty="0" smtClean="0"/>
              <a:t>- возможность развития медицинской реабилитации детей в условиях санаторно-курортного круглогодичного оздоровления с использованием бальнеологического фактора и осуществлением полного комплекса  лечебных мероприятий, </a:t>
            </a:r>
          </a:p>
          <a:p>
            <a:pPr defTabSz="960165">
              <a:defRPr/>
            </a:pPr>
            <a:r>
              <a:rPr lang="ru-RU" sz="1300" b="1" dirty="0" smtClean="0"/>
              <a:t> </a:t>
            </a:r>
            <a:r>
              <a:rPr lang="ru-RU" sz="1300" dirty="0" smtClean="0"/>
              <a:t>Питателевское  месторождение  минеральных  вод  относится  к  азотным  кремнистым  термам (65-75оС)  с  хлоридно-сульфатным  и  хлоридно-карбонатным  натриевым  ионным  составом  с  небольшим  содержанием  фтора,  органических  кислот,  свободных  аминокислот</a:t>
            </a:r>
          </a:p>
          <a:p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 Минприроды РФ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право пользования недрами от 05.07.2005 г., срок действия до 01.05.2025.  получена  ГБУЗ «РВФД  МЗ РБ» (единственный 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недропользователь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Бальнеологическое заключение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ФМБА «Томский НИИ курортологии и физиотерапии»                    (2016, на 5 лет):   для наружного </a:t>
            </a:r>
            <a:r>
              <a:rPr lang="ru-RU" sz="13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 при  заболеваниях нервной системы, костно-мышечной системы, болезнях эндокринной системы, системы кровообращения, кожи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960165">
              <a:defRPr/>
            </a:pPr>
            <a:r>
              <a:rPr lang="ru-RU" sz="1300" dirty="0" smtClean="0"/>
              <a:t>Лицензия на медицинскую услугу по медицинской реабилитации получена в 2018 г.</a:t>
            </a:r>
          </a:p>
          <a:p>
            <a:endParaRPr lang="ru-RU" sz="1300" dirty="0" smtClean="0"/>
          </a:p>
          <a:p>
            <a:r>
              <a:rPr lang="ru-RU" sz="1300" b="1" dirty="0" smtClean="0"/>
              <a:t>Стационарное отделение медицинской реабилитации  на 20 </a:t>
            </a:r>
            <a:r>
              <a:rPr lang="ru-RU" sz="1300" b="1" dirty="0" err="1" smtClean="0"/>
              <a:t>коекГАУЗ</a:t>
            </a:r>
            <a:r>
              <a:rPr lang="ru-RU" sz="1300" b="1" dirty="0" smtClean="0"/>
              <a:t> «Детская республиканская клиническая больница» в п. Ильинка Прибайкальского района. </a:t>
            </a:r>
            <a:endParaRPr lang="ru-RU" sz="13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E4C8-23BE-4898-9E6B-78F07BCA5D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A6E6-9306-4780-B7A5-2E74B670C753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70569-3F45-41B6-AD68-945AB97A1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bol@buryatia.r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drbol@buryatia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7" name="Рисунок 56" descr="http://drkbrb.ru/img/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761"/>
            <a:ext cx="785818" cy="66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1643042" y="44624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</a:rPr>
              <a:t>Государственное автономное учреждение здравоохранения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Детская республиканская клиническая больница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Министерства  здравоохранения  Республики  Бурятия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0" name="Picture 4" descr="http://www.visitburyatia.ru/upload/iblock/35d/35d772c1be54620a5f2ed666656b6e2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" t="3112" r="61000"/>
          <a:stretch>
            <a:fillRect/>
          </a:stretch>
        </p:blipFill>
        <p:spPr bwMode="auto">
          <a:xfrm>
            <a:off x="-32" y="0"/>
            <a:ext cx="785818" cy="1019374"/>
          </a:xfrm>
          <a:prstGeom prst="rect">
            <a:avLst/>
          </a:prstGeom>
          <a:noFill/>
        </p:spPr>
      </p:pic>
      <p:pic>
        <p:nvPicPr>
          <p:cNvPr id="50" name="Picture 2" descr="C:\Users\darimav\Desktop\Фото, видео\Больница снаружи\P5221176.JPG"/>
          <p:cNvPicPr>
            <a:picLocks noChangeAspect="1" noChangeArrowheads="1"/>
          </p:cNvPicPr>
          <p:nvPr/>
        </p:nvPicPr>
        <p:blipFill>
          <a:blip r:embed="rId5" cstate="print"/>
          <a:srcRect l="4687" t="43750" r="23437" b="20832"/>
          <a:stretch>
            <a:fillRect/>
          </a:stretch>
        </p:blipFill>
        <p:spPr bwMode="auto">
          <a:xfrm>
            <a:off x="-147076" y="1000108"/>
            <a:ext cx="9076794" cy="257176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" name="Прямоугольник 52"/>
          <p:cNvSpPr/>
          <p:nvPr/>
        </p:nvSpPr>
        <p:spPr>
          <a:xfrm>
            <a:off x="0" y="1357297"/>
            <a:ext cx="3786182" cy="98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3357562"/>
            <a:ext cx="88582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  (юридический и место нахождения):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670042,  г.Улан-Удэ,  проспект Строителей,  2а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Электронная</a:t>
            </a:r>
            <a:r>
              <a:rPr kumimoji="0" lang="ru-RU" b="1" i="0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почта: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drbol@buryatia.ru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Проезд: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-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трамвай №2;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-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автобус №№  56, 100;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-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микроавтобус №№ 36, 56, 82, 100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становка «БСМП»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" y="6215086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715140" y="1428736"/>
            <a:ext cx="2071702" cy="98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rimav\Desktop\Открытие\Статьи\IMG_0427.jpg"/>
          <p:cNvPicPr>
            <a:picLocks noChangeAspect="1" noChangeArrowheads="1"/>
          </p:cNvPicPr>
          <p:nvPr/>
        </p:nvPicPr>
        <p:blipFill>
          <a:blip r:embed="rId2" cstate="print"/>
          <a:srcRect r="2913" b="11650"/>
          <a:stretch>
            <a:fillRect/>
          </a:stretch>
        </p:blipFill>
        <p:spPr bwMode="auto">
          <a:xfrm>
            <a:off x="2143108" y="0"/>
            <a:ext cx="6885436" cy="492332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" y="6215082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darimav\Desktop\Открытие\Стенд\ДРКПБ_стенд_2 х 1,46 м2 (9).jpg"/>
          <p:cNvPicPr>
            <a:picLocks noChangeAspect="1" noChangeArrowheads="1"/>
          </p:cNvPicPr>
          <p:nvPr/>
        </p:nvPicPr>
        <p:blipFill>
          <a:blip r:embed="rId3" cstate="print"/>
          <a:srcRect l="51584" t="4104" r="26956" b="76955"/>
          <a:stretch>
            <a:fillRect/>
          </a:stretch>
        </p:blipFill>
        <p:spPr bwMode="auto">
          <a:xfrm>
            <a:off x="142844" y="1000108"/>
            <a:ext cx="3548087" cy="228601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darimav\Desktop\Открытие\Стенд\ДРКПБ_стенд_2 х 1,46 м2 (9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501" t="4103" r="2759" b="76955"/>
          <a:stretch>
            <a:fillRect/>
          </a:stretch>
        </p:blipFill>
        <p:spPr bwMode="auto">
          <a:xfrm>
            <a:off x="5500694" y="4500570"/>
            <a:ext cx="3429024" cy="228601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darimav\Desktop\Открытие\Стенд\ДРКПБ_стенд_2 х 1,46 м2 (9).jpg"/>
          <p:cNvPicPr>
            <a:picLocks noChangeAspect="1" noChangeArrowheads="1"/>
          </p:cNvPicPr>
          <p:nvPr/>
        </p:nvPicPr>
        <p:blipFill>
          <a:blip r:embed="rId4" cstate="print"/>
          <a:srcRect l="76501" t="76710" r="5248" b="4349"/>
          <a:stretch>
            <a:fillRect/>
          </a:stretch>
        </p:blipFill>
        <p:spPr bwMode="auto">
          <a:xfrm>
            <a:off x="142844" y="3357562"/>
            <a:ext cx="2500298" cy="1894191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35099" r="1626" b="16483"/>
          <a:stretch>
            <a:fillRect/>
          </a:stretch>
        </p:blipFill>
        <p:spPr bwMode="auto">
          <a:xfrm>
            <a:off x="142876" y="5357826"/>
            <a:ext cx="4572000" cy="150017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darimav\Desktop\Открытие\Операции_06.11.2018\IMG_31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714620"/>
            <a:ext cx="2375314" cy="316708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00166" y="285728"/>
            <a:ext cx="6429420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71462"/>
            <a:ext cx="6929454" cy="1143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/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Ждем Вас в свою команду!</a:t>
            </a:r>
            <a:endParaRPr lang="ru-RU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71414"/>
            <a:ext cx="873115" cy="85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57158" y="4929198"/>
            <a:ext cx="8001056" cy="107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2643182"/>
            <a:ext cx="8001056" cy="21431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357166"/>
            <a:ext cx="8001056" cy="2143140"/>
          </a:xfrm>
          <a:prstGeom prst="roundRect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2296" t="8197" r="6553" b="28259"/>
          <a:stretch>
            <a:fillRect/>
          </a:stretch>
        </p:blipFill>
        <p:spPr bwMode="auto">
          <a:xfrm>
            <a:off x="928662" y="523858"/>
            <a:ext cx="1500198" cy="17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3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3115" cy="854155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488" y="501175"/>
            <a:ext cx="6000696" cy="149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Главный врач  -  заслуженный врач РФ и РБ, к.м.н.  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БИМБАЕВ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Аюр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Бато-Жаргалович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 приемной: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8 (301 2) 45 18 98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Электронная</a:t>
            </a:r>
            <a:r>
              <a:rPr kumimoji="0" lang="ru-RU" sz="1600" b="1" i="0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почта: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1600" dirty="0" smtClean="0">
                <a:hlinkClick r:id="rId4"/>
              </a:rPr>
              <a:t>drbol@buryatia.ru</a:t>
            </a:r>
            <a:r>
              <a:rPr lang="en-US" sz="1600" dirty="0" smtClean="0"/>
              <a:t> 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arimav\Desktop\Фото, видео\P5151068.JPG"/>
          <p:cNvPicPr>
            <a:picLocks noChangeAspect="1" noChangeArrowheads="1"/>
          </p:cNvPicPr>
          <p:nvPr/>
        </p:nvPicPr>
        <p:blipFill>
          <a:blip r:embed="rId5" cstate="print"/>
          <a:srcRect t="5952" b="1190"/>
          <a:stretch>
            <a:fillRect/>
          </a:stretch>
        </p:blipFill>
        <p:spPr bwMode="auto">
          <a:xfrm>
            <a:off x="928662" y="2714620"/>
            <a:ext cx="1500198" cy="1857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86146" y="2714620"/>
            <a:ext cx="6000696" cy="174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 главного врача  -  Отличник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здравоохранения РФ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БУЛАВКО  Вера  Константиновна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 приемной: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8 (301 2) 45 18 98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Электронная</a:t>
            </a:r>
            <a:r>
              <a:rPr kumimoji="0" lang="ru-RU" sz="1600" b="1" i="0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почта: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1600" dirty="0" smtClean="0">
                <a:hlinkClick r:id="rId4"/>
              </a:rPr>
              <a:t>drbol@buryatia.ru</a:t>
            </a:r>
            <a:r>
              <a:rPr lang="en-US" sz="1600" dirty="0" smtClean="0"/>
              <a:t> 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71538" y="5000636"/>
            <a:ext cx="7500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редставитель работодателя: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Начальник  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  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АЛЕКСАНДРОВА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Альбина Иосифовна                                      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 ОК  -   8 (3012)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45 02 75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" y="6215082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:\Users\darimav\Desktop\Фото, видео\ДРКБ в преспективе\ДРКБ (Большой).jpg"/>
          <p:cNvPicPr>
            <a:picLocks noChangeAspect="1" noChangeArrowheads="1"/>
          </p:cNvPicPr>
          <p:nvPr/>
        </p:nvPicPr>
        <p:blipFill>
          <a:blip r:embed="rId3"/>
          <a:srcRect l="3922" t="21078" r="3922" b="2451"/>
          <a:stretch>
            <a:fillRect/>
          </a:stretch>
        </p:blipFill>
        <p:spPr bwMode="auto">
          <a:xfrm>
            <a:off x="-32" y="1714488"/>
            <a:ext cx="5857916" cy="5143536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0" y="857232"/>
            <a:ext cx="785814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16200000">
            <a:off x="5036368" y="2821779"/>
            <a:ext cx="6858002" cy="12144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406" y="5143512"/>
            <a:ext cx="3357586" cy="114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44" y="5214950"/>
            <a:ext cx="2143140" cy="21431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42876" y="5143512"/>
            <a:ext cx="335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пусковой комплекс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открыт в 2018 г. 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Стационар отделений хирургического профиля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Стоимость  по Проекту  - 1,5 млрд. руб.</a:t>
            </a:r>
            <a:r>
              <a:rPr lang="ru-RU" sz="1400" dirty="0" smtClean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00760" y="3507920"/>
            <a:ext cx="3000396" cy="14927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1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пищеблок, </a:t>
            </a: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цитоморфологическая и бактериологическая  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   лаборатории, </a:t>
            </a: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центральный переход между  корпусами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72132" y="1507656"/>
            <a:ext cx="3429024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25516"/>
                </a:solidFill>
                <a:effectLst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25516"/>
                </a:solidFill>
                <a:effectLst/>
                <a:ea typeface="Times New Roman" pitchFamily="18" charset="0"/>
                <a:cs typeface="Arial" pitchFamily="34" charset="0"/>
              </a:rPr>
              <a:t> пусковой комплекс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-   1999 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Консультативно-диагностический центр на 360 посещений в смену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0298" y="422841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8662" y="3942667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1604" y="3442601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5984" y="3085411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6182" y="2942535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0298" y="3585477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5918" y="4014105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1802" y="2871097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2513907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III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4646" y="3442601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IV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00464" y="3859087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IV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86248" y="5442865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IV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4844" y="4716343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IV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0628" y="364103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9124" y="3055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132" y="2389196"/>
            <a:ext cx="3429024" cy="938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II</a:t>
            </a:r>
            <a:r>
              <a:rPr lang="ru-RU" sz="1600" b="1" dirty="0" smtClean="0">
                <a:solidFill>
                  <a:srgbClr val="00B050"/>
                </a:solidFill>
              </a:rPr>
              <a:t>  пусковой комплекс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–  2007 г.г.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Стационар отделений педатрического профиля:</a:t>
            </a:r>
          </a:p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корпус  «В»  - 2004 г., корпус «Б» - 2007 г.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29290" y="5272951"/>
            <a:ext cx="3214710" cy="1585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Проектом предусмотрен, еще не построен </a:t>
            </a:r>
            <a:r>
              <a:rPr lang="en-US" sz="1600" b="1" dirty="0" smtClean="0">
                <a:solidFill>
                  <a:srgbClr val="FF0000"/>
                </a:solidFill>
              </a:rPr>
              <a:t>V </a:t>
            </a:r>
            <a:r>
              <a:rPr lang="ru-RU" sz="1600" b="1" dirty="0" smtClean="0">
                <a:solidFill>
                  <a:srgbClr val="FF0000"/>
                </a:solidFill>
              </a:rPr>
              <a:t>пусковой комплекс</a:t>
            </a:r>
            <a:r>
              <a:rPr lang="ru-RU" sz="1600" dirty="0" smtClean="0"/>
              <a:t> :</a:t>
            </a:r>
            <a:r>
              <a:rPr lang="en-US" sz="1600" dirty="0" smtClean="0"/>
              <a:t>        </a:t>
            </a:r>
            <a:r>
              <a:rPr lang="ru-RU" sz="1600" dirty="0" smtClean="0"/>
              <a:t> </a:t>
            </a:r>
          </a:p>
          <a:p>
            <a:pPr marL="85725" lvl="1" indent="-85725">
              <a:buFont typeface="Wingdings" pitchFamily="2" charset="2"/>
              <a:buChar char="§"/>
            </a:pPr>
            <a:r>
              <a:rPr lang="ru-RU" sz="1100" dirty="0" smtClean="0"/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стационар  онкогематологического отделения на 30 коек</a:t>
            </a:r>
          </a:p>
          <a:p>
            <a:pPr marL="85725" lvl="1" indent="-85725"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отделение медицинской реабилитации на 50 коек (талассо-термальная терапия)  (п.Ильинка)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72132" y="3455118"/>
            <a:ext cx="342902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III </a:t>
            </a:r>
            <a:r>
              <a:rPr lang="ru-RU" sz="1600" b="1" dirty="0" smtClean="0">
                <a:solidFill>
                  <a:srgbClr val="0070C0"/>
                </a:solidFill>
              </a:rPr>
              <a:t>пусковой комплекс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– 2010 г.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32" y="6357958"/>
            <a:ext cx="5572132" cy="500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406" y="6448032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Общая  сметная  стоимость 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- IV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ПК  –  4,779 млрд.рублей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Рисунок 56" descr="http://drkbrb.ru/img/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21761"/>
            <a:ext cx="714380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2071670" y="44624"/>
            <a:ext cx="571504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</a:rPr>
              <a:t>Государственное автономное учреждение здравоохранения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Детская республиканская клиническая больница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Министерства  здравоохранения  Республики  Бурятия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60" name="Picture 4" descr="http://www.visitburyatia.ru/upload/iblock/35d/35d772c1be54620a5f2ed666656b6e2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" t="3112" r="61000"/>
          <a:stretch>
            <a:fillRect/>
          </a:stretch>
        </p:blipFill>
        <p:spPr bwMode="auto">
          <a:xfrm>
            <a:off x="285720" y="-24"/>
            <a:ext cx="770985" cy="1000132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285752" y="1038509"/>
            <a:ext cx="79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Постановление Правительства Республики Бурятия  от 24.12.1999 г. №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465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«О создании государственного учреждения здравоохранения «Детская республиканская больница»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2844" y="4214818"/>
            <a:ext cx="8286808" cy="1643074"/>
          </a:xfrm>
          <a:prstGeom prst="roundRect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000372"/>
            <a:ext cx="8286808" cy="428628"/>
          </a:xfrm>
          <a:prstGeom prst="roundRect">
            <a:avLst/>
          </a:prstGeom>
          <a:solidFill>
            <a:srgbClr val="D2E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214554"/>
            <a:ext cx="8286808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1714488"/>
            <a:ext cx="8286808" cy="428628"/>
          </a:xfrm>
          <a:prstGeom prst="roundRect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28662" y="215982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ГАУЗ «Детская республиканская клиническая больница» Минздрава РБ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головное учреждение здравоохранения  республики по оказанию специализированной медицинской помощи  детскому населению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3115" cy="854155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1405015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ДРКБ сегодня: 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консультативная поликлиника на 360 посещений в смену, где оказывается консультативная помощь по 38 специальностям,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стационар с 18 специализированными отделениями педиатрического и хирургического профиля, 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неонатальные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отделения,  где оказывается в том числе высокотехнологичная медицинская помощь, паллиативная помощь.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диагностические и 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5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вспомогательные службы.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ДРКБ постоянно развивается, улучшая качество и доступность медицинской помощи, расширяет спектр оказываемых медицинских услуг, внедряет современные технологии диагностики и лечения.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нашем коллективе работают более 750 сотрудников, в том числе 131  врач, 312 средних медицинских работников, 107 человек младшего медперсонала.  </a:t>
            </a:r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 же, как и больница, молод и коллектив: 26% врачей – в возрасте до 30 лет. Есть все условия для  развития,  повышения ква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лификации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карьерного роста.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реди врачей 6 кандидатов медицинских наук, 2 заслуженных врача Российской Федерации, 7 отличников здравоохранения РФ,  9 заслуженных врачей и 14 заслуженных работников Республики Бурятии.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" y="6215086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" y="6215086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G:\Ильинка\схема распространения минеральных вод РБ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881360"/>
            <a:ext cx="89171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067944" y="5445224"/>
            <a:ext cx="5074773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85720" y="857232"/>
            <a:ext cx="4572032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1214422"/>
            <a:ext cx="4643438" cy="22145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42844" y="1142984"/>
            <a:ext cx="4786346" cy="285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857232"/>
            <a:ext cx="4714876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14282" y="857232"/>
            <a:ext cx="464347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C:\Users\darimav\Desktop\Фото, видео\От Пилюли\Отд. восстан. лечения\DQ0A4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940" y="3071810"/>
            <a:ext cx="925564" cy="1388523"/>
          </a:xfrm>
          <a:prstGeom prst="rect">
            <a:avLst/>
          </a:prstGeom>
          <a:noFill/>
        </p:spPr>
      </p:pic>
      <p:pic>
        <p:nvPicPr>
          <p:cNvPr id="47" name="Picture 2" descr="\\nasdrkb\Сетевая2\Обменник\Ильинка\Фото\040418\IMG_98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65"/>
          <a:stretch>
            <a:fillRect/>
          </a:stretch>
        </p:blipFill>
        <p:spPr bwMode="auto">
          <a:xfrm>
            <a:off x="572175" y="3071810"/>
            <a:ext cx="1785247" cy="14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\\nasdrkb\Сетевая2\Обменник\Ильинка\Фото\040418\IMG_98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08"/>
          <a:stretch>
            <a:fillRect/>
          </a:stretch>
        </p:blipFill>
        <p:spPr bwMode="auto">
          <a:xfrm>
            <a:off x="2443630" y="3071810"/>
            <a:ext cx="1699742" cy="13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2090512" y="4511400"/>
            <a:ext cx="2195736" cy="285752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Питателевский источник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43406" y="4586258"/>
            <a:ext cx="4500594" cy="642942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единственный  минеральный  источник  из  364  источников  Бурятии,  принадлежащий  государственному  учреждению</a:t>
            </a: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214282" y="1214422"/>
            <a:ext cx="3286148" cy="1571636"/>
          </a:xfrm>
          <a:prstGeom prst="rightArrowCallout">
            <a:avLst>
              <a:gd name="adj1" fmla="val 44319"/>
              <a:gd name="adj2" fmla="val 43135"/>
              <a:gd name="adj3" fmla="val 25000"/>
              <a:gd name="adj4" fmla="val 8577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4282" y="1285860"/>
            <a:ext cx="29289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В ноябре 2017 г. территория  </a:t>
            </a: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7,15 га  с  Питателевским  минеральным источником  (п. Ильинка  Прибайкальского  района) передана  в постоянное  (бессрочное)  пользование   ГАУЗ «ДРКБ»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71802" y="1293912"/>
            <a:ext cx="321471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300" b="1" dirty="0" smtClean="0">
                <a:solidFill>
                  <a:srgbClr val="FF0000"/>
                </a:solidFill>
              </a:rPr>
              <a:t>Открытие в 2018 г.  отделения детской медицинской реабилитации  на  20 коек</a:t>
            </a:r>
          </a:p>
          <a:p>
            <a:endParaRPr lang="ru-RU" sz="1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 возможность развития медицинской реабилитации детей в условиях санаторно-курортного  круглогодичного  оздоровления</a:t>
            </a: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6248" y="4643446"/>
            <a:ext cx="285750" cy="27662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28728" y="21429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Развитие медицинской реабилитации детей  -  актуальное направление здравоохранения</a:t>
            </a:r>
            <a:r>
              <a:rPr lang="ru-RU" sz="2000" dirty="0" smtClean="0"/>
              <a:t>                                                                       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67944" y="5445223"/>
            <a:ext cx="49292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- азотные,  метакремнистые  термы (65-75°С) с  хлоридно-сульфатным  и  хлоридно-карбонатным  натриевым  ионным  составом  с  содержанием  фтора,  органических  кислот,  свободных  аминокислот. Разведанные балансовые запасы участка скважины № 61 минеральных вод - 48 м</a:t>
            </a:r>
            <a:r>
              <a:rPr lang="ru-RU" sz="1300" b="1" baseline="30000" dirty="0" smtClean="0"/>
              <a:t>3</a:t>
            </a:r>
            <a:r>
              <a:rPr lang="ru-RU" sz="1300" b="1" dirty="0" smtClean="0"/>
              <a:t>/</a:t>
            </a:r>
            <a:r>
              <a:rPr lang="ru-RU" sz="1300" b="1" dirty="0" err="1" smtClean="0"/>
              <a:t>сут</a:t>
            </a:r>
            <a:r>
              <a:rPr lang="ru-RU" sz="1300" b="1" dirty="0" smtClean="0"/>
              <a:t>.  Эксплуатационные запасы воды - 1987 куб.м в сутки. </a:t>
            </a:r>
            <a:endParaRPr lang="ru-RU" sz="1300" b="1" dirty="0"/>
          </a:p>
        </p:txBody>
      </p:sp>
      <p:pic>
        <p:nvPicPr>
          <p:cNvPr id="29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873115" cy="854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94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" y="6215082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31558"/>
          <a:ext cx="8643998" cy="5426400"/>
        </p:xfrm>
        <a:graphic>
          <a:graphicData uri="http://schemas.openxmlformats.org/drawingml/2006/table">
            <a:tbl>
              <a:tblPr/>
              <a:tblGrid>
                <a:gridCol w="826922"/>
                <a:gridCol w="751652"/>
                <a:gridCol w="525839"/>
                <a:gridCol w="1277491"/>
                <a:gridCol w="600580"/>
                <a:gridCol w="1277491"/>
                <a:gridCol w="604288"/>
                <a:gridCol w="525839"/>
                <a:gridCol w="826393"/>
                <a:gridCol w="751652"/>
                <a:gridCol w="675851"/>
              </a:tblGrid>
              <a:tr h="2143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Наименование профессии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(специальности),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должности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Квали-фикация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Необходимое количество работников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 Light" pitchFamily="34" charset="0"/>
                          <a:ea typeface="Arial Unicode MS"/>
                          <a:cs typeface="Times New Roman"/>
                        </a:rPr>
                        <a:t>Характер работы</a:t>
                      </a:r>
                      <a:endParaRPr lang="ru-RU" sz="1050" dirty="0">
                        <a:latin typeface="Calibri Light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Заработная плата (доход)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 Light" pitchFamily="34" charset="0"/>
                          <a:ea typeface="Arial Unicode MS"/>
                          <a:cs typeface="Times New Roman"/>
                        </a:rPr>
                        <a:t>Режим работы</a:t>
                      </a:r>
                      <a:endParaRPr lang="ru-RU" sz="1050" dirty="0">
                        <a:latin typeface="Calibri Light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Arial Unicode MS"/>
                          <a:cs typeface="Times New Roman"/>
                        </a:rPr>
                        <a:t>Профессио-нально-квалификаци-онные требо-вания, образо-вание, допол-нительные навыки, опыт работы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n-lt"/>
                          <a:ea typeface="Arial Unicode MS"/>
                          <a:cs typeface="Times New Roman"/>
                        </a:rPr>
                        <a:t>Дополнит. 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пожелания к кандидатуре работника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Arial Unicode MS"/>
                          <a:cs typeface="Times New Roman"/>
                        </a:rPr>
                        <a:t>Предостав-ление дополни-тельных социальных гарантий работнику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постоянная, временная,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 </a:t>
                      </a: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совместитель-ству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сезонная, надомная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нормальная </a:t>
                      </a: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продол-жительность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 рабочего времени, </a:t>
                      </a:r>
                      <a:r>
                        <a:rPr lang="ru-RU" sz="1050" dirty="0" smtClean="0">
                          <a:latin typeface="+mn-lt"/>
                          <a:ea typeface="Arial Unicode MS"/>
                          <a:cs typeface="Times New Roman"/>
                        </a:rPr>
                        <a:t>ненормированный 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рабочий день, работа в режиме гибкого рабочего времени, сокращенная продолжительность рабочего времени, сменная работа, вахтовым методом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начало работы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окончание работы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7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9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10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11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Врач-детский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онколог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от 45000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нормальная продолжительность рабочего времени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15.36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Врач- гематолог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(консультативный приём)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от  35000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Arial Unicode MS"/>
                          <a:cs typeface="Times New Roman"/>
                        </a:rPr>
                        <a:t>нормальная продолжительность рабочего времени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15.36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Врач-гастроэнтеролог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(консультативный приём)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от 35000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нормальная продолжительность рабочего времени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15.36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7141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Сведения о вакансиях  в ГАУЗ «ДРКБ» МЗ РБ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3115" cy="85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" y="6215082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48660"/>
          <a:ext cx="8643998" cy="5737860"/>
        </p:xfrm>
        <a:graphic>
          <a:graphicData uri="http://schemas.openxmlformats.org/drawingml/2006/table">
            <a:tbl>
              <a:tblPr/>
              <a:tblGrid>
                <a:gridCol w="826922"/>
                <a:gridCol w="751652"/>
                <a:gridCol w="525839"/>
                <a:gridCol w="1277491"/>
                <a:gridCol w="600580"/>
                <a:gridCol w="1277491"/>
                <a:gridCol w="604288"/>
                <a:gridCol w="525839"/>
                <a:gridCol w="826393"/>
                <a:gridCol w="751652"/>
                <a:gridCol w="675851"/>
              </a:tblGrid>
              <a:tr h="64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Наименование профессии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(специальности),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должности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Квали-фикация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Необходимое количество работников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 Light" pitchFamily="34" charset="0"/>
                          <a:ea typeface="Arial Unicode MS"/>
                          <a:cs typeface="Times New Roman"/>
                        </a:rPr>
                        <a:t>Характер работы</a:t>
                      </a:r>
                      <a:endParaRPr lang="ru-RU" sz="1050" dirty="0">
                        <a:latin typeface="Calibri Light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Заработная плата (доход)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 Light" pitchFamily="34" charset="0"/>
                          <a:ea typeface="Arial Unicode MS"/>
                          <a:cs typeface="Times New Roman"/>
                        </a:rPr>
                        <a:t>Режим работы</a:t>
                      </a:r>
                      <a:endParaRPr lang="ru-RU" sz="1050" dirty="0">
                        <a:latin typeface="Calibri Light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Arial Unicode MS"/>
                          <a:cs typeface="Times New Roman"/>
                        </a:rPr>
                        <a:t>Профессио-нально-квалификаци-онные требо-вания, образо-вание, допол-нительные навыки, опыт работы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n-lt"/>
                          <a:ea typeface="Arial Unicode MS"/>
                          <a:cs typeface="Times New Roman"/>
                        </a:rPr>
                        <a:t>Дополнит. 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пожелания к кандидатуре работника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Arial Unicode MS"/>
                          <a:cs typeface="Times New Roman"/>
                        </a:rPr>
                        <a:t>Предостав-ление дополни-тельных социальных гарантий работнику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постоянная, временная,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 </a:t>
                      </a: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совместитель-ству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сезонная, надомная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нормальная </a:t>
                      </a: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продол-жительность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 рабочего времени, </a:t>
                      </a:r>
                      <a:r>
                        <a:rPr lang="ru-RU" sz="1050" dirty="0" smtClean="0">
                          <a:latin typeface="+mn-lt"/>
                          <a:ea typeface="Arial Unicode MS"/>
                          <a:cs typeface="Times New Roman"/>
                        </a:rPr>
                        <a:t>ненормированный 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рабочий день, работа в режиме гибкого рабочего времени, сокращенная продолжительность рабочего времени, сменная работа, вахтовым методом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начало работы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окончание работы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Врач анестезиолог-реаниматолог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от 50000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нормальная продолжительность рабочего времени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(работа в стационаре + дежурства ночные)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16.48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Врач-ревматолог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от 35000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нормальная продолжительность рабочего времени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16.48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Врач-педиатр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от 35000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нормальная продолжительность рабочего времени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(работа в стационаре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+ дежурство)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16.48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3115" cy="85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" y="6215082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28604"/>
          <a:ext cx="8643998" cy="3909060"/>
        </p:xfrm>
        <a:graphic>
          <a:graphicData uri="http://schemas.openxmlformats.org/drawingml/2006/table">
            <a:tbl>
              <a:tblPr/>
              <a:tblGrid>
                <a:gridCol w="826922"/>
                <a:gridCol w="751652"/>
                <a:gridCol w="525839"/>
                <a:gridCol w="1277491"/>
                <a:gridCol w="600580"/>
                <a:gridCol w="1277491"/>
                <a:gridCol w="604288"/>
                <a:gridCol w="525839"/>
                <a:gridCol w="826393"/>
                <a:gridCol w="751652"/>
                <a:gridCol w="675851"/>
              </a:tblGrid>
              <a:tr h="649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Наименование профессии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(специальности),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должности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Квали-фикация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Необходимое количество работников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 Light" pitchFamily="34" charset="0"/>
                          <a:ea typeface="Arial Unicode MS"/>
                          <a:cs typeface="Times New Roman"/>
                        </a:rPr>
                        <a:t>Характер работы</a:t>
                      </a:r>
                      <a:endParaRPr lang="ru-RU" sz="1050" dirty="0">
                        <a:latin typeface="Calibri Light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Заработная плата (доход)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 Light" pitchFamily="34" charset="0"/>
                          <a:ea typeface="Arial Unicode MS"/>
                          <a:cs typeface="Times New Roman"/>
                        </a:rPr>
                        <a:t>Режим работы</a:t>
                      </a:r>
                      <a:endParaRPr lang="ru-RU" sz="1050" dirty="0">
                        <a:latin typeface="Calibri Light" pitchFamily="34" charset="0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Arial Unicode MS"/>
                          <a:cs typeface="Times New Roman"/>
                        </a:rPr>
                        <a:t>Профессио-нально-квалификаци-онные требо-вания, образо-вание, допол-нительные навыки, опыт работы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+mn-lt"/>
                          <a:ea typeface="Arial Unicode MS"/>
                          <a:cs typeface="Times New Roman"/>
                        </a:rPr>
                        <a:t>Дополнит. 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пожелания к кандидатуре работника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+mn-lt"/>
                          <a:ea typeface="Arial Unicode MS"/>
                          <a:cs typeface="Times New Roman"/>
                        </a:rPr>
                        <a:t>Предостав-ление дополни-тельных социальных гарантий работнику</a:t>
                      </a:r>
                      <a:endParaRPr lang="ru-RU" sz="105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постоянная, временная,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по </a:t>
                      </a: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совместитель-ству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,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сезонная, надомная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нормальная </a:t>
                      </a:r>
                      <a:r>
                        <a:rPr lang="ru-RU" sz="1050" dirty="0" err="1">
                          <a:latin typeface="+mn-lt"/>
                          <a:ea typeface="Arial Unicode MS"/>
                          <a:cs typeface="Times New Roman"/>
                        </a:rPr>
                        <a:t>продол-жительность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 рабочего времени, </a:t>
                      </a:r>
                      <a:r>
                        <a:rPr lang="ru-RU" sz="1050" dirty="0" smtClean="0">
                          <a:latin typeface="+mn-lt"/>
                          <a:ea typeface="Arial Unicode MS"/>
                          <a:cs typeface="Times New Roman"/>
                        </a:rPr>
                        <a:t>ненормированный </a:t>
                      </a: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рабочий день, работа в режиме гибкого рабочего времени, сокращенная продолжительность рабочего времени, сменная работа, вахтовым методом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начало работы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+mn-lt"/>
                          <a:ea typeface="Arial Unicode MS"/>
                          <a:cs typeface="Times New Roman"/>
                        </a:rPr>
                        <a:t>окончание работы</a:t>
                      </a:r>
                      <a:endParaRPr lang="ru-RU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Врач-нейрохирург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40 000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Суточное дежурство в приемном покое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Врач-травматолог-ортопед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40 000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Суточное дежурство в приемном покое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357694"/>
          <a:ext cx="8643998" cy="1828800"/>
        </p:xfrm>
        <a:graphic>
          <a:graphicData uri="http://schemas.openxmlformats.org/drawingml/2006/table">
            <a:tbl>
              <a:tblPr/>
              <a:tblGrid>
                <a:gridCol w="826922"/>
                <a:gridCol w="751652"/>
                <a:gridCol w="525839"/>
                <a:gridCol w="1277491"/>
                <a:gridCol w="600580"/>
                <a:gridCol w="1277491"/>
                <a:gridCol w="604288"/>
                <a:gridCol w="525839"/>
                <a:gridCol w="826393"/>
                <a:gridCol w="751652"/>
                <a:gridCol w="675851"/>
              </a:tblGrid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Врач-рентгенолог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40 000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Суточное дежурство в приемном покое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Врач УЗД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Высшее профессиональное 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постоянная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40 000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Arial Unicode MS"/>
                          <a:cs typeface="Times New Roman"/>
                        </a:rPr>
                        <a:t>Суточное дежурство в приемном покое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Опыт работы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Наличие действующего сертификата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соответствие с ТК РФ</a:t>
                      </a:r>
                    </a:p>
                  </a:txBody>
                  <a:tcPr marL="16793" marR="1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3115" cy="85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6200000">
            <a:off x="5357839" y="3143250"/>
            <a:ext cx="6858002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" y="6215082"/>
            <a:ext cx="9143986" cy="571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329493"/>
            <a:ext cx="7858180" cy="14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Наша Миссия: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15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Обеспечить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специализированной и  высокотехнологичной медицинской помощью  каждого ребенка, кому нужна эта помощь,  и сделать все возможное  для  его  выздоровления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\\nasdrkb\Сетевая2\Обменник\Цыбиктарова Нина\ДРК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3115" cy="854155"/>
          </a:xfrm>
          <a:prstGeom prst="rect">
            <a:avLst/>
          </a:prstGeom>
          <a:noFill/>
        </p:spPr>
      </p:pic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3852249"/>
              </p:ext>
            </p:extLst>
          </p:nvPr>
        </p:nvGraphicFramePr>
        <p:xfrm>
          <a:off x="-142908" y="3214686"/>
          <a:ext cx="728667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2571744"/>
            <a:ext cx="4572000" cy="954107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Социальная значимость деятельности ДРКБ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  эффективность  работы  неонатальных   подразделений больницы  отражена  в  динамике  показателя  младенческой смертности  в  РБ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t="37069" r="5172"/>
          <a:stretch>
            <a:fillRect/>
          </a:stretch>
        </p:blipFill>
        <p:spPr bwMode="auto">
          <a:xfrm>
            <a:off x="6661942" y="1784218"/>
            <a:ext cx="212490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zavovl\Desktop\недоношен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170100"/>
            <a:ext cx="1787516" cy="168752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C:\Users\darimav\Desktop\Фото, видео\Приезд Скворцовой_4 июня 2016\В фотогалерею\7.jpg"/>
          <p:cNvPicPr/>
          <p:nvPr/>
        </p:nvPicPr>
        <p:blipFill>
          <a:blip r:embed="rId6" cstate="print"/>
          <a:srcRect l="27879" t="15020"/>
          <a:stretch>
            <a:fillRect/>
          </a:stretch>
        </p:blipFill>
        <p:spPr bwMode="auto">
          <a:xfrm>
            <a:off x="7000892" y="4500570"/>
            <a:ext cx="1952625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1275</Words>
  <Application>Microsoft Office PowerPoint</Application>
  <PresentationFormat>Экран (4:3)</PresentationFormat>
  <Paragraphs>355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Ждем Вас в свою команду!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darimav</dc:creator>
  <cp:lastModifiedBy>darimav</cp:lastModifiedBy>
  <cp:revision>147</cp:revision>
  <dcterms:created xsi:type="dcterms:W3CDTF">2018-05-18T09:54:53Z</dcterms:created>
  <dcterms:modified xsi:type="dcterms:W3CDTF">2018-12-10T11:28:59Z</dcterms:modified>
</cp:coreProperties>
</file>